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notesMasterIdLst>
    <p:notesMasterId r:id="rId46"/>
  </p:notesMasterIdLst>
  <p:sldIdLst>
    <p:sldId id="256" r:id="rId2"/>
    <p:sldId id="462" r:id="rId3"/>
    <p:sldId id="469" r:id="rId4"/>
    <p:sldId id="470" r:id="rId5"/>
    <p:sldId id="471" r:id="rId6"/>
    <p:sldId id="472" r:id="rId7"/>
    <p:sldId id="463" r:id="rId8"/>
    <p:sldId id="464" r:id="rId9"/>
    <p:sldId id="465" r:id="rId10"/>
    <p:sldId id="466" r:id="rId11"/>
    <p:sldId id="473" r:id="rId12"/>
    <p:sldId id="467" r:id="rId13"/>
    <p:sldId id="468" r:id="rId14"/>
    <p:sldId id="474" r:id="rId15"/>
    <p:sldId id="476" r:id="rId16"/>
    <p:sldId id="477" r:id="rId17"/>
    <p:sldId id="478" r:id="rId18"/>
    <p:sldId id="479" r:id="rId19"/>
    <p:sldId id="480" r:id="rId20"/>
    <p:sldId id="481" r:id="rId21"/>
    <p:sldId id="492" r:id="rId22"/>
    <p:sldId id="493" r:id="rId23"/>
    <p:sldId id="482" r:id="rId24"/>
    <p:sldId id="483" r:id="rId25"/>
    <p:sldId id="484" r:id="rId26"/>
    <p:sldId id="485" r:id="rId27"/>
    <p:sldId id="486" r:id="rId28"/>
    <p:sldId id="487" r:id="rId29"/>
    <p:sldId id="491" r:id="rId30"/>
    <p:sldId id="494" r:id="rId31"/>
    <p:sldId id="495" r:id="rId32"/>
    <p:sldId id="496" r:id="rId33"/>
    <p:sldId id="498" r:id="rId34"/>
    <p:sldId id="499" r:id="rId35"/>
    <p:sldId id="500" r:id="rId36"/>
    <p:sldId id="501" r:id="rId37"/>
    <p:sldId id="502" r:id="rId38"/>
    <p:sldId id="503" r:id="rId39"/>
    <p:sldId id="504" r:id="rId40"/>
    <p:sldId id="505" r:id="rId41"/>
    <p:sldId id="506" r:id="rId42"/>
    <p:sldId id="488" r:id="rId43"/>
    <p:sldId id="489" r:id="rId44"/>
    <p:sldId id="490" r:id="rId45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FF33"/>
    <a:srgbClr val="B576FF"/>
    <a:srgbClr val="23FF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715"/>
    <p:restoredTop sz="94674"/>
  </p:normalViewPr>
  <p:slideViewPr>
    <p:cSldViewPr snapToGrid="0">
      <p:cViewPr varScale="1">
        <p:scale>
          <a:sx n="124" d="100"/>
          <a:sy n="124" d="100"/>
        </p:scale>
        <p:origin x="984" y="1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860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744DC2-6A14-4FEE-B9D4-F4CB585A2C73}" type="datetimeFigureOut">
              <a:rPr lang="en-US" smtClean="0"/>
              <a:t>4/10/18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97013" y="1200150"/>
            <a:ext cx="4321175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838" y="4621213"/>
            <a:ext cx="5851525" cy="37798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138456-18B0-4BA7-9DAB-E4C5A74141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0240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138456-18B0-4BA7-9DAB-E4C5A741410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0408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6E62A1-9350-4D61-AB01-81ECB359A964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987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6E62A1-9350-4D61-AB01-81ECB359A964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7241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6E62A1-9350-4D61-AB01-81ECB359A964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7316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6E62A1-9350-4D61-AB01-81ECB359A964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092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6E62A1-9350-4D61-AB01-81ECB359A964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4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6E62A1-9350-4D61-AB01-81ECB359A964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6638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6E62A1-9350-4D61-AB01-81ECB359A964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3191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6E62A1-9350-4D61-AB01-81ECB359A964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9975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6E62A1-9350-4D61-AB01-81ECB359A964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69197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6E62A1-9350-4D61-AB01-81ECB359A964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9439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6E62A1-9350-4D61-AB01-81ECB359A964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31010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6E62A1-9350-4D61-AB01-81ECB359A964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8989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6E62A1-9350-4D61-AB01-81ECB359A964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1284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6E62A1-9350-4D61-AB01-81ECB359A964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04042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6E62A1-9350-4D61-AB01-81ECB359A964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2369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6E62A1-9350-4D61-AB01-81ECB359A964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85523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6E62A1-9350-4D61-AB01-81ECB359A964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59388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6E62A1-9350-4D61-AB01-81ECB359A964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98649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6E62A1-9350-4D61-AB01-81ECB359A964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04373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6E62A1-9350-4D61-AB01-81ECB359A964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03892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6E62A1-9350-4D61-AB01-81ECB359A964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5856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6E62A1-9350-4D61-AB01-81ECB359A964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5836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6E62A1-9350-4D61-AB01-81ECB359A964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29891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6E62A1-9350-4D61-AB01-81ECB359A964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83745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6E62A1-9350-4D61-AB01-81ECB359A964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24123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6E62A1-9350-4D61-AB01-81ECB359A964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7171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6E62A1-9350-4D61-AB01-81ECB359A964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040802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6E62A1-9350-4D61-AB01-81ECB359A964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95809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6E62A1-9350-4D61-AB01-81ECB359A964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83218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6E62A1-9350-4D61-AB01-81ECB359A964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93713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6E62A1-9350-4D61-AB01-81ECB359A964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94822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6E62A1-9350-4D61-AB01-81ECB359A964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6344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6E62A1-9350-4D61-AB01-81ECB359A964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818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6E62A1-9350-4D61-AB01-81ECB359A964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9507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6E62A1-9350-4D61-AB01-81ECB359A964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8571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6E62A1-9350-4D61-AB01-81ECB359A964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7969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6E62A1-9350-4D61-AB01-81ECB359A964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78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6E62A1-9350-4D61-AB01-81ECB359A964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4045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4/10/18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4/10/18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4/10/18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5628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if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tiff"/><Relationship Id="rId4" Type="http://schemas.openxmlformats.org/officeDocument/2006/relationships/image" Target="../media/image42.tiff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31206" y="523731"/>
            <a:ext cx="7914527" cy="837421"/>
          </a:xfrm>
          <a:noFill/>
        </p:spPr>
        <p:txBody>
          <a:bodyPr>
            <a:normAutofit fontScale="90000"/>
          </a:bodyPr>
          <a:lstStyle/>
          <a:p>
            <a:r>
              <a:rPr lang="en-US" sz="4400" dirty="0"/>
              <a:t>Lab 12: Introduction to </a:t>
            </a:r>
            <a:r>
              <a:rPr lang="en-US" sz="4400" dirty="0" err="1"/>
              <a:t>RADseq</a:t>
            </a:r>
            <a:r>
              <a:rPr lang="en-US" sz="4400" dirty="0"/>
              <a:t> data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8261287-156E-364E-84B7-A6E15DF78EA4}"/>
              </a:ext>
            </a:extLst>
          </p:cNvPr>
          <p:cNvSpPr txBox="1">
            <a:spLocks/>
          </p:cNvSpPr>
          <p:nvPr/>
        </p:nvSpPr>
        <p:spPr>
          <a:xfrm>
            <a:off x="2180038" y="1464590"/>
            <a:ext cx="4910176" cy="343662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 fontScale="70000" lnSpcReduction="20000"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BIOL4174/5174 Conservation Genetics Spring 2018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85775" y="23717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 descr="ddRAD_summary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1301" y="2556391"/>
            <a:ext cx="5214884" cy="3764177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A07DD3FD-724A-D34E-80C2-275C45078582}"/>
              </a:ext>
            </a:extLst>
          </p:cNvPr>
          <p:cNvSpPr txBox="1">
            <a:spLocks/>
          </p:cNvSpPr>
          <p:nvPr/>
        </p:nvSpPr>
        <p:spPr>
          <a:xfrm>
            <a:off x="2209148" y="1956037"/>
            <a:ext cx="4910176" cy="343662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Tyler Chafin</a:t>
            </a:r>
          </a:p>
        </p:txBody>
      </p:sp>
    </p:spTree>
    <p:extLst>
      <p:ext uri="{BB962C8B-B14F-4D97-AF65-F5344CB8AC3E}">
        <p14:creationId xmlns:p14="http://schemas.microsoft.com/office/powerpoint/2010/main" val="42306247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2635" y="872520"/>
            <a:ext cx="6199877" cy="994172"/>
          </a:xfrm>
        </p:spPr>
        <p:txBody>
          <a:bodyPr/>
          <a:lstStyle/>
          <a:p>
            <a:r>
              <a:rPr lang="en-US" sz="2700" dirty="0"/>
              <a:t>3. Size selection of digested fragments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67928" y="3062706"/>
            <a:ext cx="2154535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/>
              <a:t>Size range manipulated to target specific # of loci</a:t>
            </a:r>
            <a:endParaRPr lang="en-US" sz="2700" dirty="0"/>
          </a:p>
        </p:txBody>
      </p:sp>
      <p:pic>
        <p:nvPicPr>
          <p:cNvPr id="3" name="Picture 2" descr="33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70" t="-386" r="1"/>
          <a:stretch>
            <a:fillRect/>
          </a:stretch>
        </p:blipFill>
        <p:spPr>
          <a:xfrm>
            <a:off x="2537859" y="1868413"/>
            <a:ext cx="3992476" cy="3968042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709669" y="69131"/>
            <a:ext cx="7886700" cy="7023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/>
              <a:t>Double-digest </a:t>
            </a:r>
            <a:r>
              <a:rPr lang="en-US" sz="3200" dirty="0" err="1"/>
              <a:t>RADseq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801429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2635" y="872520"/>
            <a:ext cx="6199877" cy="994172"/>
          </a:xfrm>
        </p:spPr>
        <p:txBody>
          <a:bodyPr/>
          <a:lstStyle/>
          <a:p>
            <a:r>
              <a:rPr lang="en-US" sz="2700" dirty="0"/>
              <a:t>3. Size selection of digested fragments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67928" y="3062706"/>
            <a:ext cx="2154535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/>
              <a:t>Size range manipulated to target specific # of loci</a:t>
            </a:r>
            <a:endParaRPr lang="en-US" sz="2700" dirty="0"/>
          </a:p>
        </p:txBody>
      </p:sp>
      <p:pic>
        <p:nvPicPr>
          <p:cNvPr id="3" name="Picture 2" descr="33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70" t="-386" r="1"/>
          <a:stretch>
            <a:fillRect/>
          </a:stretch>
        </p:blipFill>
        <p:spPr>
          <a:xfrm>
            <a:off x="2537859" y="1868413"/>
            <a:ext cx="3992476" cy="3968042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709669" y="69131"/>
            <a:ext cx="7886700" cy="7023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/>
              <a:t>Double-digest </a:t>
            </a:r>
            <a:r>
              <a:rPr lang="en-US" sz="3200" dirty="0" err="1"/>
              <a:t>RADseq</a:t>
            </a:r>
            <a:endParaRPr lang="en-US" sz="3200" dirty="0"/>
          </a:p>
        </p:txBody>
      </p:sp>
      <p:sp>
        <p:nvSpPr>
          <p:cNvPr id="4" name="Rectangle 3"/>
          <p:cNvSpPr/>
          <p:nvPr/>
        </p:nvSpPr>
        <p:spPr>
          <a:xfrm>
            <a:off x="3871911" y="3600450"/>
            <a:ext cx="371476" cy="181451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2875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43253" y="941202"/>
            <a:ext cx="6199877" cy="994172"/>
          </a:xfrm>
        </p:spPr>
        <p:txBody>
          <a:bodyPr/>
          <a:lstStyle/>
          <a:p>
            <a:r>
              <a:rPr lang="en-US" sz="2700" dirty="0"/>
              <a:t>4. Adaptor extension by PCR</a:t>
            </a:r>
          </a:p>
        </p:txBody>
      </p:sp>
      <p:pic>
        <p:nvPicPr>
          <p:cNvPr id="4" name="Picture 3" descr="adapter-extensio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400" y="3917412"/>
            <a:ext cx="8258070" cy="1539280"/>
          </a:xfrm>
          <a:prstGeom prst="rect">
            <a:avLst/>
          </a:prstGeom>
        </p:spPr>
      </p:pic>
      <p:pic>
        <p:nvPicPr>
          <p:cNvPr id="8" name="Picture 7" descr="ddRAD_summary.png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289598" y="3482427"/>
            <a:ext cx="565010" cy="542103"/>
          </a:xfrm>
          <a:prstGeom prst="rect">
            <a:avLst/>
          </a:prstGeom>
        </p:spPr>
      </p:pic>
      <p:pic>
        <p:nvPicPr>
          <p:cNvPr id="3" name="Picture 2" descr="pre_PCR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954" y="2277617"/>
            <a:ext cx="8331962" cy="1184241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709669" y="69131"/>
            <a:ext cx="7886700" cy="7023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/>
              <a:t>Double-digest </a:t>
            </a:r>
            <a:r>
              <a:rPr lang="en-US" sz="3200" dirty="0" err="1"/>
              <a:t>RADseq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87795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65263" y="1017515"/>
            <a:ext cx="2077916" cy="994172"/>
          </a:xfrm>
        </p:spPr>
        <p:txBody>
          <a:bodyPr/>
          <a:lstStyle/>
          <a:p>
            <a:r>
              <a:rPr lang="en-US" sz="2700" dirty="0"/>
              <a:t>Final library</a:t>
            </a:r>
          </a:p>
        </p:txBody>
      </p:sp>
      <p:pic>
        <p:nvPicPr>
          <p:cNvPr id="4" name="Picture 3" descr="adapter-extensio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011" y="2131686"/>
            <a:ext cx="8258070" cy="1539280"/>
          </a:xfrm>
          <a:prstGeom prst="rect">
            <a:avLst/>
          </a:prstGeom>
        </p:spPr>
      </p:pic>
      <p:pic>
        <p:nvPicPr>
          <p:cNvPr id="7" name="Picture 6" descr="ddRAD_summary.png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259067" y="3436639"/>
            <a:ext cx="565010" cy="54210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88161" y="4192138"/>
            <a:ext cx="2011514" cy="1508636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6056631" y="4109957"/>
            <a:ext cx="2353866" cy="117042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/>
              <a:t>P5-P5 and P7-P7 fragments fail bridge amplification and are not sequenced</a:t>
            </a:r>
            <a:endParaRPr lang="en-US" sz="2700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709669" y="69131"/>
            <a:ext cx="7886700" cy="7023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/>
              <a:t>Double-digest </a:t>
            </a:r>
            <a:r>
              <a:rPr lang="en-US" sz="3200" dirty="0" err="1"/>
              <a:t>RADseq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4060179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709669" y="69131"/>
            <a:ext cx="7886700" cy="7023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/>
              <a:t>Illumina Sequencing</a:t>
            </a:r>
          </a:p>
        </p:txBody>
      </p:sp>
      <p:sp>
        <p:nvSpPr>
          <p:cNvPr id="9" name="Rectangle 8"/>
          <p:cNvSpPr/>
          <p:nvPr/>
        </p:nvSpPr>
        <p:spPr>
          <a:xfrm>
            <a:off x="1104928" y="2743201"/>
            <a:ext cx="709618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https://</a:t>
            </a:r>
            <a:r>
              <a:rPr lang="en-US" sz="3200" dirty="0" err="1"/>
              <a:t>www.youtube.com</a:t>
            </a:r>
            <a:r>
              <a:rPr lang="en-US" sz="3200" dirty="0"/>
              <a:t>/</a:t>
            </a:r>
            <a:r>
              <a:rPr lang="en-US" sz="3200" dirty="0" err="1"/>
              <a:t>watch?time_continue</a:t>
            </a:r>
            <a:r>
              <a:rPr lang="en-US" sz="3200" dirty="0"/>
              <a:t>=1&amp;v=fCd6B5HRaZ8</a:t>
            </a:r>
          </a:p>
        </p:txBody>
      </p:sp>
    </p:spTree>
    <p:extLst>
      <p:ext uri="{BB962C8B-B14F-4D97-AF65-F5344CB8AC3E}">
        <p14:creationId xmlns:p14="http://schemas.microsoft.com/office/powerpoint/2010/main" val="14435029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279400" y="75121"/>
            <a:ext cx="8686800" cy="7023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/>
              <a:t>Error increases with cycle number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237" y="777515"/>
            <a:ext cx="7758586" cy="543754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929063" y="2443163"/>
            <a:ext cx="4786312" cy="3771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901337" y="2166938"/>
            <a:ext cx="799626" cy="8048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4735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279400" y="75121"/>
            <a:ext cx="8686800" cy="7023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/>
              <a:t>Error increases with cycle number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237" y="777515"/>
            <a:ext cx="7758586" cy="543754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929063" y="4271963"/>
            <a:ext cx="4786312" cy="1943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972775" y="3869532"/>
            <a:ext cx="799626" cy="8048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9821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279400" y="75121"/>
            <a:ext cx="8686800" cy="7023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/>
              <a:t>Error increases with cycle number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237" y="777515"/>
            <a:ext cx="7758586" cy="5437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1740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279400" y="75121"/>
            <a:ext cx="8686800" cy="7023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/>
              <a:t>Error increases with cycle number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562" y="1376963"/>
            <a:ext cx="8372475" cy="357464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329837" y="1126331"/>
            <a:ext cx="899638" cy="10739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1534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279400" y="75121"/>
            <a:ext cx="8686800" cy="7023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/>
              <a:t>Error increases with cycle number</a:t>
            </a:r>
          </a:p>
        </p:txBody>
      </p:sp>
      <p:sp>
        <p:nvSpPr>
          <p:cNvPr id="5" name="Rectangle 4"/>
          <p:cNvSpPr/>
          <p:nvPr/>
        </p:nvSpPr>
        <p:spPr>
          <a:xfrm>
            <a:off x="6329837" y="1126331"/>
            <a:ext cx="899638" cy="10739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7324" y="865006"/>
            <a:ext cx="6615113" cy="4961335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 rot="16200000">
            <a:off x="-1773771" y="2994758"/>
            <a:ext cx="5478660" cy="7023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/>
              <a:t>“</a:t>
            </a:r>
            <a:r>
              <a:rPr lang="en-US" sz="3200"/>
              <a:t>Quality Score” (Confidence)</a:t>
            </a:r>
            <a:endParaRPr lang="en-US" sz="3200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2025550" y="5734088"/>
            <a:ext cx="5478660" cy="7023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/>
              <a:t>Position in read (base #)</a:t>
            </a:r>
          </a:p>
        </p:txBody>
      </p:sp>
    </p:spTree>
    <p:extLst>
      <p:ext uri="{BB962C8B-B14F-4D97-AF65-F5344CB8AC3E}">
        <p14:creationId xmlns:p14="http://schemas.microsoft.com/office/powerpoint/2010/main" val="15535940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25902-F116-9247-A89C-A471806AE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851" y="165102"/>
            <a:ext cx="7886700" cy="953876"/>
          </a:xfrm>
        </p:spPr>
        <p:txBody>
          <a:bodyPr>
            <a:normAutofit/>
          </a:bodyPr>
          <a:lstStyle/>
          <a:p>
            <a:r>
              <a:rPr lang="en-US" sz="3600" dirty="0"/>
              <a:t>Next-generation sequencing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002F208-483E-464D-86F5-656B2E48094E}"/>
              </a:ext>
            </a:extLst>
          </p:cNvPr>
          <p:cNvSpPr txBox="1">
            <a:spLocks/>
          </p:cNvSpPr>
          <p:nvPr/>
        </p:nvSpPr>
        <p:spPr>
          <a:xfrm>
            <a:off x="533851" y="2257424"/>
            <a:ext cx="5181150" cy="31885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+mn-lt"/>
              </a:rPr>
              <a:t>Millions of sequences at $0.05 per million bases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latin typeface="+mn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+mn-lt"/>
              </a:rPr>
              <a:t>Can sequence entire genomes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latin typeface="+mn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+mn-lt"/>
              </a:rPr>
              <a:t>Whole-genome sequencing often too expensive for population-level (hundreds, thousands of individuals)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00723" y="1101249"/>
            <a:ext cx="2886075" cy="10572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79280" y="2262333"/>
            <a:ext cx="3128963" cy="10733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15001" y="3720156"/>
            <a:ext cx="3228974" cy="74902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96319" y="4676795"/>
            <a:ext cx="2811924" cy="1538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062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279400" y="75121"/>
            <a:ext cx="8686800" cy="7023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/>
              <a:t>Reporting confidence: </a:t>
            </a:r>
            <a:r>
              <a:rPr lang="en-US" sz="4000" dirty="0" err="1"/>
              <a:t>FastQ</a:t>
            </a:r>
            <a:r>
              <a:rPr lang="en-US" sz="4000" dirty="0"/>
              <a:t> Format</a:t>
            </a:r>
          </a:p>
        </p:txBody>
      </p:sp>
      <p:sp>
        <p:nvSpPr>
          <p:cNvPr id="5" name="Rectangle 4"/>
          <p:cNvSpPr/>
          <p:nvPr/>
        </p:nvSpPr>
        <p:spPr>
          <a:xfrm>
            <a:off x="6329837" y="1126331"/>
            <a:ext cx="899638" cy="10739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7000" y="912019"/>
            <a:ext cx="6675438" cy="3754179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171526" y="4529313"/>
            <a:ext cx="7126386" cy="7023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/>
              <a:t>One of </a:t>
            </a:r>
            <a:r>
              <a:rPr lang="en-US" sz="3200"/>
              <a:t>these 4-line blocks for each read!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2417788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279400" y="75121"/>
            <a:ext cx="8686800" cy="7023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/>
              <a:t>Reporting confidence: </a:t>
            </a:r>
            <a:r>
              <a:rPr lang="en-US" sz="4000" dirty="0" err="1"/>
              <a:t>Phred</a:t>
            </a:r>
            <a:r>
              <a:rPr lang="en-US" sz="4000" dirty="0"/>
              <a:t> scores</a:t>
            </a:r>
          </a:p>
        </p:txBody>
      </p:sp>
      <p:sp>
        <p:nvSpPr>
          <p:cNvPr id="5" name="Rectangle 4"/>
          <p:cNvSpPr/>
          <p:nvPr/>
        </p:nvSpPr>
        <p:spPr>
          <a:xfrm>
            <a:off x="6329837" y="1126331"/>
            <a:ext cx="899638" cy="10739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441C1C8-10A5-4F48-B366-276648E006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530" y="1099335"/>
            <a:ext cx="8270697" cy="5250094"/>
          </a:xfrm>
        </p:spPr>
        <p:txBody>
          <a:bodyPr>
            <a:normAutofit/>
          </a:bodyPr>
          <a:lstStyle/>
          <a:p>
            <a:r>
              <a:rPr lang="en-US" sz="2400" dirty="0" err="1">
                <a:latin typeface="+mj-lt"/>
              </a:rPr>
              <a:t>Phred</a:t>
            </a:r>
            <a:r>
              <a:rPr lang="en-US" sz="2400" dirty="0">
                <a:latin typeface="+mj-lt"/>
              </a:rPr>
              <a:t> quality scores- used in </a:t>
            </a:r>
            <a:r>
              <a:rPr lang="en-US" sz="2400" dirty="0" err="1">
                <a:latin typeface="+mj-lt"/>
              </a:rPr>
              <a:t>FastQ</a:t>
            </a:r>
            <a:r>
              <a:rPr lang="en-US" sz="2400" dirty="0">
                <a:latin typeface="+mj-lt"/>
              </a:rPr>
              <a:t> to describe confidence</a:t>
            </a:r>
          </a:p>
          <a:p>
            <a:endParaRPr lang="en-US" sz="2400" dirty="0">
              <a:latin typeface="+mj-lt"/>
            </a:endParaRPr>
          </a:p>
          <a:p>
            <a:endParaRPr lang="en-US" sz="2400" dirty="0">
              <a:latin typeface="+mj-lt"/>
            </a:endParaRPr>
          </a:p>
          <a:p>
            <a:r>
              <a:rPr lang="en-US" sz="2400" dirty="0">
                <a:latin typeface="+mj-lt"/>
              </a:rPr>
              <a:t>Where </a:t>
            </a:r>
            <a:r>
              <a:rPr lang="en-US" sz="2400" i="1" dirty="0">
                <a:latin typeface="+mj-lt"/>
              </a:rPr>
              <a:t>P</a:t>
            </a:r>
            <a:r>
              <a:rPr lang="en-US" sz="2400" dirty="0">
                <a:latin typeface="+mj-lt"/>
              </a:rPr>
              <a:t> = probability of an incorrect base call</a:t>
            </a:r>
          </a:p>
          <a:p>
            <a:endParaRPr lang="en-US" sz="2400" dirty="0">
              <a:latin typeface="+mj-lt"/>
            </a:endParaRPr>
          </a:p>
          <a:p>
            <a:r>
              <a:rPr lang="en-US" sz="2400" dirty="0">
                <a:latin typeface="+mj-lt"/>
              </a:rPr>
              <a:t>1 in 10 chance of incorrect base call (</a:t>
            </a:r>
            <a:r>
              <a:rPr lang="en-US" sz="2400" i="1" dirty="0">
                <a:latin typeface="+mj-lt"/>
              </a:rPr>
              <a:t>P</a:t>
            </a:r>
            <a:r>
              <a:rPr lang="en-US" sz="2400" dirty="0">
                <a:latin typeface="+mj-lt"/>
              </a:rPr>
              <a:t> = .1) will yield a quality score of </a:t>
            </a:r>
            <a:r>
              <a:rPr lang="en-US" sz="2400" u="sng" dirty="0">
                <a:latin typeface="+mj-lt"/>
              </a:rPr>
              <a:t>10</a:t>
            </a:r>
            <a:r>
              <a:rPr lang="en-US" sz="2400" dirty="0">
                <a:latin typeface="+mj-lt"/>
              </a:rPr>
              <a:t>.</a:t>
            </a:r>
          </a:p>
          <a:p>
            <a:endParaRPr lang="en-US" sz="2400" dirty="0">
              <a:latin typeface="+mj-lt"/>
            </a:endParaRPr>
          </a:p>
          <a:p>
            <a:r>
              <a:rPr lang="en-US" sz="2400" dirty="0">
                <a:latin typeface="+mj-lt"/>
              </a:rPr>
              <a:t>1 in 100 chance of incorrect base call (</a:t>
            </a:r>
            <a:r>
              <a:rPr lang="en-US" sz="2400" i="1" dirty="0">
                <a:latin typeface="+mj-lt"/>
              </a:rPr>
              <a:t>P</a:t>
            </a:r>
            <a:r>
              <a:rPr lang="en-US" sz="2400" dirty="0">
                <a:latin typeface="+mj-lt"/>
              </a:rPr>
              <a:t> = .01) will yield a quality score of </a:t>
            </a:r>
            <a:r>
              <a:rPr lang="en-US" sz="2400" u="sng" dirty="0">
                <a:latin typeface="+mj-lt"/>
              </a:rPr>
              <a:t>20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392AEE7-4A70-134C-9C45-D214BF4DB6DD}"/>
                  </a:ext>
                </a:extLst>
              </p:cNvPr>
              <p:cNvSpPr txBox="1"/>
              <p:nvPr/>
            </p:nvSpPr>
            <p:spPr>
              <a:xfrm>
                <a:off x="2987039" y="1691811"/>
                <a:ext cx="3067182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=−10 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𝑙𝑜𝑔</m:t>
                      </m:r>
                      <m:r>
                        <a:rPr lang="en-US" sz="3200" b="0" i="1" baseline="-25000" smtClean="0"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392AEE7-4A70-134C-9C45-D214BF4DB6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7039" y="1691811"/>
                <a:ext cx="3067182" cy="492443"/>
              </a:xfrm>
              <a:prstGeom prst="rect">
                <a:avLst/>
              </a:prstGeom>
              <a:blipFill>
                <a:blip r:embed="rId3"/>
                <a:stretch>
                  <a:fillRect l="-2881" t="-5000" r="-1235"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69585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279400" y="75121"/>
            <a:ext cx="8686800" cy="7023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/>
              <a:t>Reporting confidence: </a:t>
            </a:r>
            <a:r>
              <a:rPr lang="en-US" sz="4000" dirty="0" err="1"/>
              <a:t>Phred</a:t>
            </a:r>
            <a:r>
              <a:rPr lang="en-US" sz="4000" dirty="0"/>
              <a:t> scores</a:t>
            </a:r>
          </a:p>
        </p:txBody>
      </p:sp>
      <p:sp>
        <p:nvSpPr>
          <p:cNvPr id="5" name="Rectangle 4"/>
          <p:cNvSpPr/>
          <p:nvPr/>
        </p:nvSpPr>
        <p:spPr>
          <a:xfrm>
            <a:off x="6329837" y="1126331"/>
            <a:ext cx="899638" cy="10739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441C1C8-10A5-4F48-B366-276648E006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530" y="1099335"/>
            <a:ext cx="3832261" cy="5250094"/>
          </a:xfrm>
        </p:spPr>
        <p:txBody>
          <a:bodyPr>
            <a:normAutofit/>
          </a:bodyPr>
          <a:lstStyle/>
          <a:p>
            <a:r>
              <a:rPr lang="en-US" sz="2800" dirty="0" err="1">
                <a:latin typeface="+mj-lt"/>
              </a:rPr>
              <a:t>Phred</a:t>
            </a:r>
            <a:r>
              <a:rPr lang="en-US" sz="2800" dirty="0">
                <a:latin typeface="+mj-lt"/>
              </a:rPr>
              <a:t> quality scores, represented using ASCII characters</a:t>
            </a:r>
          </a:p>
          <a:p>
            <a:endParaRPr lang="en-US" sz="2800" u="sng" dirty="0">
              <a:latin typeface="+mj-lt"/>
            </a:endParaRPr>
          </a:p>
          <a:p>
            <a:r>
              <a:rPr lang="en-US" sz="2800" dirty="0">
                <a:latin typeface="+mj-lt"/>
              </a:rPr>
              <a:t>This is done to save space!</a:t>
            </a:r>
          </a:p>
          <a:p>
            <a:pPr lvl="1"/>
            <a:r>
              <a:rPr lang="en-US" sz="2500" dirty="0">
                <a:latin typeface="+mj-lt"/>
              </a:rPr>
              <a:t> “31” is 2 characters (=2 bytes), whereas “@” is 1 byte</a:t>
            </a:r>
          </a:p>
        </p:txBody>
      </p:sp>
      <p:pic>
        <p:nvPicPr>
          <p:cNvPr id="6" name="Picture 2" descr="http://www.grand.k12.ut.us/district/tech/ascii1.jpg">
            <a:extLst>
              <a:ext uri="{FF2B5EF4-FFF2-40B4-BE49-F238E27FC236}">
                <a16:creationId xmlns:a16="http://schemas.microsoft.com/office/drawing/2014/main" id="{6B97D48F-BC48-0E43-8438-5E56A25D4E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30577" y="1150205"/>
            <a:ext cx="4023004" cy="4970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63026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279400" y="75121"/>
            <a:ext cx="8686800" cy="7023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/>
              <a:t>Illumina cluster delimitation</a:t>
            </a:r>
          </a:p>
        </p:txBody>
      </p:sp>
      <p:sp>
        <p:nvSpPr>
          <p:cNvPr id="5" name="Rectangle 4"/>
          <p:cNvSpPr/>
          <p:nvPr/>
        </p:nvSpPr>
        <p:spPr>
          <a:xfrm>
            <a:off x="6329837" y="1126331"/>
            <a:ext cx="899638" cy="10739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00" y="981075"/>
            <a:ext cx="8407400" cy="2895600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800051" y="3876674"/>
            <a:ext cx="7126386" cy="19669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/>
              <a:t>Illumina uses an algorithm to look at patterns of fluorescence in the first ~11 bases to ‘find’ clusters (</a:t>
            </a:r>
            <a:r>
              <a:rPr lang="en-US" sz="3200" u="sng" dirty="0"/>
              <a:t>representing copies of the same template fragment</a:t>
            </a:r>
            <a:r>
              <a:rPr lang="en-US" sz="32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7213222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279400" y="75121"/>
            <a:ext cx="8686800" cy="7023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/>
              <a:t>Illumina cluster delimitation</a:t>
            </a:r>
          </a:p>
        </p:txBody>
      </p:sp>
      <p:sp>
        <p:nvSpPr>
          <p:cNvPr id="5" name="Rectangle 4"/>
          <p:cNvSpPr/>
          <p:nvPr/>
        </p:nvSpPr>
        <p:spPr>
          <a:xfrm>
            <a:off x="6329837" y="1126331"/>
            <a:ext cx="899638" cy="10739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800051" y="3876674"/>
            <a:ext cx="7126386" cy="19669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/>
              <a:t>If the </a:t>
            </a:r>
            <a:r>
              <a:rPr lang="en-US" sz="3200" dirty="0" err="1"/>
              <a:t>flowcell</a:t>
            </a:r>
            <a:r>
              <a:rPr lang="en-US" sz="3200" dirty="0"/>
              <a:t> is loaded with too much library, clusters can overlap, confusing the algorithm. </a:t>
            </a:r>
            <a:r>
              <a:rPr lang="en-US" sz="3200" u="sng" dirty="0"/>
              <a:t>This results in many low-confidence base-calls.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400" y="1063265"/>
            <a:ext cx="8610600" cy="278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2808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279400" y="75121"/>
            <a:ext cx="8686800" cy="7023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/>
              <a:t>Illumina cluster delimitation</a:t>
            </a:r>
          </a:p>
        </p:txBody>
      </p:sp>
      <p:sp>
        <p:nvSpPr>
          <p:cNvPr id="5" name="Rectangle 4"/>
          <p:cNvSpPr/>
          <p:nvPr/>
        </p:nvSpPr>
        <p:spPr>
          <a:xfrm>
            <a:off x="6329837" y="1126331"/>
            <a:ext cx="899638" cy="10739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800051" y="3876674"/>
            <a:ext cx="7126386" cy="19669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/>
              <a:t>Loading too little library leads to inefficient use of ‘</a:t>
            </a:r>
            <a:r>
              <a:rPr lang="en-US" sz="3200" dirty="0" err="1"/>
              <a:t>flowcell</a:t>
            </a:r>
            <a:r>
              <a:rPr lang="en-US" sz="3200" dirty="0"/>
              <a:t> space’, which means less data (and wasted $$)</a:t>
            </a:r>
            <a:endParaRPr lang="en-US" sz="3200" u="sn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600" y="1145815"/>
            <a:ext cx="8534400" cy="261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9318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279400" y="75121"/>
            <a:ext cx="8686800" cy="7023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/>
              <a:t>Illumina cluster delimitation</a:t>
            </a:r>
          </a:p>
        </p:txBody>
      </p:sp>
      <p:sp>
        <p:nvSpPr>
          <p:cNvPr id="5" name="Rectangle 4"/>
          <p:cNvSpPr/>
          <p:nvPr/>
        </p:nvSpPr>
        <p:spPr>
          <a:xfrm>
            <a:off x="6329837" y="1126331"/>
            <a:ext cx="899638" cy="10739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1059607" y="3876673"/>
            <a:ext cx="7126386" cy="19669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/>
              <a:t>Optimal cluster density requires QC before loading. Generally, the facility will use quantitative PCR (qPCR) to estimate proportion of DNA which is sequence-able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7226" y="983727"/>
            <a:ext cx="7372350" cy="2686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6858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279400" y="75121"/>
            <a:ext cx="8686800" cy="7023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/>
              <a:t>Illumina cluster delimitation</a:t>
            </a:r>
          </a:p>
        </p:txBody>
      </p:sp>
      <p:sp>
        <p:nvSpPr>
          <p:cNvPr id="5" name="Rectangle 4"/>
          <p:cNvSpPr/>
          <p:nvPr/>
        </p:nvSpPr>
        <p:spPr>
          <a:xfrm>
            <a:off x="6329837" y="1126331"/>
            <a:ext cx="899638" cy="10739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279400" y="4084202"/>
            <a:ext cx="8185993" cy="19669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/>
              <a:t>When the library is </a:t>
            </a:r>
            <a:r>
              <a:rPr lang="en-US" sz="3200" b="1" dirty="0"/>
              <a:t>low-diversity</a:t>
            </a:r>
            <a:r>
              <a:rPr lang="en-US" sz="3200" dirty="0"/>
              <a:t>, the algorithm can also have a hard time delimiting clusters. The solution is to add (or ‘spike-in’) high diversity DNA like </a:t>
            </a:r>
            <a:r>
              <a:rPr lang="en-US" sz="3200" dirty="0" err="1"/>
              <a:t>PhiX</a:t>
            </a:r>
            <a:r>
              <a:rPr lang="en-US" sz="3200" dirty="0"/>
              <a:t> viral DNA, which then has to be removed </a:t>
            </a:r>
            <a:r>
              <a:rPr lang="en-US" sz="3200" dirty="0" err="1"/>
              <a:t>bioinformatically</a:t>
            </a:r>
            <a:endParaRPr lang="en-US" sz="3200" dirty="0"/>
          </a:p>
          <a:p>
            <a:pPr algn="ctr"/>
            <a:endParaRPr lang="en-US" sz="3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050" y="854074"/>
            <a:ext cx="8445500" cy="269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5369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279400" y="75121"/>
            <a:ext cx="8686800" cy="7023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/>
              <a:t>Examining per-tile quality in </a:t>
            </a:r>
            <a:r>
              <a:rPr lang="en-US" sz="4000" dirty="0" err="1"/>
              <a:t>FastQC</a:t>
            </a:r>
            <a:endParaRPr lang="en-US" sz="4000" dirty="0"/>
          </a:p>
        </p:txBody>
      </p:sp>
      <p:sp>
        <p:nvSpPr>
          <p:cNvPr id="5" name="Rectangle 4"/>
          <p:cNvSpPr/>
          <p:nvPr/>
        </p:nvSpPr>
        <p:spPr>
          <a:xfrm>
            <a:off x="6329837" y="1126331"/>
            <a:ext cx="899638" cy="10739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3825" y="914398"/>
            <a:ext cx="6457950" cy="4843463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 rot="16200000">
            <a:off x="-1773771" y="2994758"/>
            <a:ext cx="5478660" cy="7023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/>
              <a:t>Position in </a:t>
            </a:r>
            <a:r>
              <a:rPr lang="en-US" sz="3200" dirty="0" err="1"/>
              <a:t>flowcell</a:t>
            </a:r>
            <a:r>
              <a:rPr lang="en-US" sz="3200" dirty="0"/>
              <a:t> lane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2025550" y="5734088"/>
            <a:ext cx="5478660" cy="7023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/>
              <a:t>Position in read (base #)</a:t>
            </a: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5763779" y="708125"/>
            <a:ext cx="3202421" cy="56264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>
                <a:solidFill>
                  <a:srgbClr val="FF0000"/>
                </a:solidFill>
              </a:rPr>
              <a:t>RED = BAD</a:t>
            </a:r>
            <a:endParaRPr lang="en-US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41553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265113" y="203708"/>
            <a:ext cx="8686800" cy="7023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/>
              <a:t>Assembling </a:t>
            </a:r>
            <a:r>
              <a:rPr lang="en-US" sz="4000" dirty="0" err="1"/>
              <a:t>RADseq</a:t>
            </a:r>
            <a:r>
              <a:rPr lang="en-US" sz="4000" dirty="0"/>
              <a:t> data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C93DDEA-F159-984A-8EC0-B8881DF6B789}"/>
              </a:ext>
            </a:extLst>
          </p:cNvPr>
          <p:cNvSpPr txBox="1">
            <a:spLocks/>
          </p:cNvSpPr>
          <p:nvPr/>
        </p:nvSpPr>
        <p:spPr>
          <a:xfrm>
            <a:off x="568237" y="1150706"/>
            <a:ext cx="8178800" cy="50446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Most common options:</a:t>
            </a:r>
          </a:p>
          <a:p>
            <a:endParaRPr lang="en-US" sz="2400" dirty="0"/>
          </a:p>
          <a:p>
            <a:pPr marL="514350" indent="-514350">
              <a:buFont typeface="+mj-lt"/>
              <a:buAutoNum type="arabicPeriod"/>
            </a:pPr>
            <a:r>
              <a:rPr lang="en-US" sz="2400" u="sng" dirty="0" err="1"/>
              <a:t>pyRAD</a:t>
            </a:r>
            <a:r>
              <a:rPr lang="en-US" sz="2400" u="sng" dirty="0"/>
              <a:t>/</a:t>
            </a:r>
            <a:r>
              <a:rPr lang="en-US" sz="2400" u="sng" dirty="0" err="1"/>
              <a:t>ipyRAD</a:t>
            </a:r>
            <a:r>
              <a:rPr lang="en-US" sz="2400" dirty="0"/>
              <a:t>: The one I use</a:t>
            </a:r>
          </a:p>
          <a:p>
            <a:pPr marL="514350" indent="-514350">
              <a:buFont typeface="+mj-lt"/>
              <a:buAutoNum type="arabicPeriod"/>
            </a:pPr>
            <a:endParaRPr lang="en-US" sz="2400" dirty="0"/>
          </a:p>
          <a:p>
            <a:pPr marL="514350" indent="-514350">
              <a:buFont typeface="+mj-lt"/>
              <a:buAutoNum type="arabicPeriod"/>
            </a:pPr>
            <a:r>
              <a:rPr lang="en-US" sz="2400" u="sng" dirty="0"/>
              <a:t>STACKS</a:t>
            </a:r>
            <a:r>
              <a:rPr lang="en-US" sz="2400" dirty="0"/>
              <a:t>: Very usable and fast, but I prefer </a:t>
            </a:r>
            <a:r>
              <a:rPr lang="en-US" sz="2400" dirty="0" err="1"/>
              <a:t>pyRAD</a:t>
            </a:r>
            <a:endParaRPr lang="en-US" sz="2400" dirty="0"/>
          </a:p>
          <a:p>
            <a:pPr marL="514350" indent="-514350">
              <a:buFont typeface="+mj-lt"/>
              <a:buAutoNum type="arabicPeriod"/>
            </a:pPr>
            <a:endParaRPr lang="en-US" sz="2400" dirty="0"/>
          </a:p>
          <a:p>
            <a:pPr marL="514350" indent="-514350">
              <a:buFont typeface="+mj-lt"/>
              <a:buAutoNum type="arabicPeriod"/>
            </a:pPr>
            <a:r>
              <a:rPr lang="en-US" sz="2400" u="sng" dirty="0" err="1"/>
              <a:t>dDocent</a:t>
            </a:r>
            <a:r>
              <a:rPr lang="en-US" sz="2400" dirty="0"/>
              <a:t>: I don’t have any experience with this one. A lot of dependencies, but manages install with </a:t>
            </a:r>
            <a:r>
              <a:rPr lang="en-US" sz="2400" dirty="0" err="1"/>
              <a:t>bioconda</a:t>
            </a:r>
            <a:r>
              <a:rPr lang="en-US" sz="2400" dirty="0"/>
              <a:t> now!</a:t>
            </a:r>
          </a:p>
          <a:p>
            <a:pPr marL="514350" indent="-514350">
              <a:buFont typeface="+mj-lt"/>
              <a:buAutoNum type="arabicPeriod"/>
            </a:pPr>
            <a:endParaRPr lang="en-US" sz="2400" dirty="0"/>
          </a:p>
          <a:p>
            <a:pPr marL="514350" indent="-514350">
              <a:buFont typeface="+mj-lt"/>
              <a:buAutoNum type="arabicPeriod"/>
            </a:pPr>
            <a:r>
              <a:rPr lang="en-US" sz="2400" u="sng" dirty="0" err="1"/>
              <a:t>aftrRAD</a:t>
            </a:r>
            <a:r>
              <a:rPr lang="en-US" sz="2400" dirty="0"/>
              <a:t>: Written in Perl and R </a:t>
            </a:r>
          </a:p>
          <a:p>
            <a:pPr marL="514350" indent="-514350">
              <a:buFont typeface="+mj-lt"/>
              <a:buAutoNum type="arabicPeriod"/>
            </a:pPr>
            <a:endParaRPr lang="en-US" sz="2400" dirty="0"/>
          </a:p>
          <a:p>
            <a:pPr marL="514350" indent="-514350">
              <a:buFont typeface="+mj-lt"/>
              <a:buAutoNum type="arabicPeriod"/>
            </a:pPr>
            <a:r>
              <a:rPr lang="en-US" sz="2400" u="sng" dirty="0"/>
              <a:t>DIY</a:t>
            </a:r>
            <a:r>
              <a:rPr lang="en-US" sz="2400" dirty="0"/>
              <a:t>: Write your own pipeline. Still a fairly common option</a:t>
            </a:r>
          </a:p>
          <a:p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576279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25902-F116-9247-A89C-A471806AE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851" y="165102"/>
            <a:ext cx="7886700" cy="953876"/>
          </a:xfrm>
        </p:spPr>
        <p:txBody>
          <a:bodyPr>
            <a:noAutofit/>
          </a:bodyPr>
          <a:lstStyle/>
          <a:p>
            <a:r>
              <a:rPr lang="en-US" sz="4000" dirty="0"/>
              <a:t>Reduced-representation sequencing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002F208-483E-464D-86F5-656B2E48094E}"/>
              </a:ext>
            </a:extLst>
          </p:cNvPr>
          <p:cNvSpPr txBox="1">
            <a:spLocks/>
          </p:cNvSpPr>
          <p:nvPr/>
        </p:nvSpPr>
        <p:spPr>
          <a:xfrm>
            <a:off x="285750" y="1385888"/>
            <a:ext cx="8401050" cy="471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+mn-lt"/>
              </a:rPr>
              <a:t>To be useful at the population-level, need to reduce the genome consistently across individuals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600" dirty="0">
              <a:latin typeface="+mn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+mn-lt"/>
              </a:rPr>
              <a:t>Most common methods: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/>
              <a:t>Restriction-site Associated DNA sequencing (</a:t>
            </a:r>
            <a:r>
              <a:rPr lang="en-US" sz="3200" dirty="0" err="1"/>
              <a:t>RADseq</a:t>
            </a:r>
            <a:r>
              <a:rPr lang="en-US" sz="3200" dirty="0"/>
              <a:t>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/>
              <a:t>Targeted enrichment methods</a:t>
            </a:r>
          </a:p>
        </p:txBody>
      </p:sp>
    </p:spTree>
    <p:extLst>
      <p:ext uri="{BB962C8B-B14F-4D97-AF65-F5344CB8AC3E}">
        <p14:creationId xmlns:p14="http://schemas.microsoft.com/office/powerpoint/2010/main" val="14049903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265113" y="203708"/>
            <a:ext cx="8686800" cy="7023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 err="1"/>
              <a:t>pyRAD</a:t>
            </a:r>
            <a:r>
              <a:rPr lang="en-US" sz="4000" dirty="0"/>
              <a:t> / </a:t>
            </a:r>
            <a:r>
              <a:rPr lang="en-US" sz="4000" dirty="0" err="1"/>
              <a:t>ipyRAD</a:t>
            </a:r>
            <a:endParaRPr lang="en-US" sz="40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C93DDEA-F159-984A-8EC0-B8881DF6B789}"/>
              </a:ext>
            </a:extLst>
          </p:cNvPr>
          <p:cNvSpPr txBox="1">
            <a:spLocks/>
          </p:cNvSpPr>
          <p:nvPr/>
        </p:nvSpPr>
        <p:spPr>
          <a:xfrm>
            <a:off x="568237" y="2126750"/>
            <a:ext cx="8178800" cy="40685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 err="1"/>
              <a:t>pyRAD</a:t>
            </a:r>
            <a:r>
              <a:rPr lang="en-US" sz="2400" b="1" dirty="0"/>
              <a:t>: Eaton (2014) </a:t>
            </a:r>
            <a:r>
              <a:rPr lang="en-US" sz="2400" b="1" i="1" dirty="0"/>
              <a:t>Bioinformatics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No longer being supported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r>
              <a:rPr lang="en-US" sz="2400" b="1" dirty="0" err="1">
                <a:latin typeface="+mj-lt"/>
              </a:rPr>
              <a:t>ipyRAD</a:t>
            </a:r>
            <a:r>
              <a:rPr lang="en-US" sz="2400" b="1" dirty="0">
                <a:latin typeface="+mj-lt"/>
              </a:rPr>
              <a:t>: Successor to </a:t>
            </a:r>
            <a:r>
              <a:rPr lang="en-US" sz="2400" b="1" dirty="0" err="1">
                <a:latin typeface="+mj-lt"/>
              </a:rPr>
              <a:t>pyRAD</a:t>
            </a:r>
            <a:r>
              <a:rPr lang="en-US" sz="2400" b="1" dirty="0">
                <a:latin typeface="+mj-lt"/>
              </a:rPr>
              <a:t>, currently in development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Faster – Better parallelization with MPI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>
              <a:latin typeface="+mj-lt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More flexible – Allows ‘forking’ to better re-start pipeline with different options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>
              <a:latin typeface="+mj-lt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More extensible – Several built-in analysis tools (e.g. ABBA/BABA tests, </a:t>
            </a:r>
            <a:r>
              <a:rPr lang="en-US" sz="2400" i="1" dirty="0">
                <a:latin typeface="+mj-lt"/>
              </a:rPr>
              <a:t>tetrad </a:t>
            </a:r>
            <a:r>
              <a:rPr lang="en-US" sz="2400" dirty="0" err="1">
                <a:latin typeface="+mj-lt"/>
              </a:rPr>
              <a:t>SVDQuartets</a:t>
            </a:r>
            <a:r>
              <a:rPr lang="en-US" sz="2400" dirty="0">
                <a:latin typeface="+mj-lt"/>
              </a:rPr>
              <a:t>-like method)</a:t>
            </a:r>
            <a:r>
              <a:rPr lang="en-US" sz="2400" i="1" dirty="0">
                <a:latin typeface="+mj-lt"/>
              </a:rPr>
              <a:t> </a:t>
            </a:r>
            <a:endParaRPr lang="en-US" sz="2400" dirty="0">
              <a:latin typeface="+mj-lt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>
              <a:latin typeface="+mj-lt"/>
            </a:endParaRP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0232516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265113" y="203708"/>
            <a:ext cx="8686800" cy="7023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 err="1"/>
              <a:t>pyRAD</a:t>
            </a:r>
            <a:r>
              <a:rPr lang="en-US" sz="4000" dirty="0"/>
              <a:t> / </a:t>
            </a:r>
            <a:r>
              <a:rPr lang="en-US" sz="4000" dirty="0" err="1"/>
              <a:t>ipyRAD</a:t>
            </a:r>
            <a:endParaRPr lang="en-US" sz="40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8E3E098-E392-3D42-AE8C-DE31311A61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50" y="2171700"/>
            <a:ext cx="8928100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4646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295933" y="90692"/>
            <a:ext cx="3659617" cy="7023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 err="1"/>
              <a:t>pyRAD</a:t>
            </a:r>
            <a:r>
              <a:rPr lang="en-US" sz="4000" b="1" dirty="0"/>
              <a:t>/</a:t>
            </a:r>
            <a:r>
              <a:rPr lang="en-US" sz="4000" b="1" dirty="0" err="1"/>
              <a:t>ipyRAD</a:t>
            </a:r>
            <a:endParaRPr lang="en-US" sz="40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8E3E098-E392-3D42-AE8C-DE31311A614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71060" y="260706"/>
            <a:ext cx="3261974" cy="91873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9BE4363-1D1A-A14F-B5DC-40BCDB605892}"/>
              </a:ext>
            </a:extLst>
          </p:cNvPr>
          <p:cNvSpPr/>
          <p:nvPr/>
        </p:nvSpPr>
        <p:spPr>
          <a:xfrm>
            <a:off x="5496674" y="256854"/>
            <a:ext cx="719191" cy="92467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00051B-4492-3B43-B14F-97D1F060FBF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7142" y="1328654"/>
            <a:ext cx="7438490" cy="5183748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99791A8B-C605-4B4B-98CF-E23872BD2EB9}"/>
              </a:ext>
            </a:extLst>
          </p:cNvPr>
          <p:cNvSpPr txBox="1">
            <a:spLocks/>
          </p:cNvSpPr>
          <p:nvPr/>
        </p:nvSpPr>
        <p:spPr>
          <a:xfrm>
            <a:off x="181205" y="756801"/>
            <a:ext cx="3137348" cy="5993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/>
              <a:t>Step 1: </a:t>
            </a:r>
            <a:r>
              <a:rPr lang="en-US" sz="2400" dirty="0" err="1"/>
              <a:t>Demultiplexing</a:t>
            </a:r>
            <a:endParaRPr lang="en-US" sz="2400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8B2FB2F-6DC1-5A4B-91B2-B81F54973710}"/>
              </a:ext>
            </a:extLst>
          </p:cNvPr>
          <p:cNvSpPr txBox="1">
            <a:spLocks/>
          </p:cNvSpPr>
          <p:nvPr/>
        </p:nvSpPr>
        <p:spPr>
          <a:xfrm>
            <a:off x="333606" y="5142154"/>
            <a:ext cx="4217846" cy="5993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/>
              <a:t>Reads are sorted per individual using the </a:t>
            </a:r>
            <a:r>
              <a:rPr lang="en-US" sz="2000" b="1" dirty="0"/>
              <a:t>unique barcode identifier</a:t>
            </a:r>
            <a:r>
              <a:rPr lang="en-US" sz="2000" dirty="0"/>
              <a:t> added during library prep</a:t>
            </a:r>
          </a:p>
        </p:txBody>
      </p:sp>
    </p:spTree>
    <p:extLst>
      <p:ext uri="{BB962C8B-B14F-4D97-AF65-F5344CB8AC3E}">
        <p14:creationId xmlns:p14="http://schemas.microsoft.com/office/powerpoint/2010/main" val="8667228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295933" y="90692"/>
            <a:ext cx="3659617" cy="7023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 err="1"/>
              <a:t>pyRAD</a:t>
            </a:r>
            <a:r>
              <a:rPr lang="en-US" sz="4000" b="1" dirty="0"/>
              <a:t>/</a:t>
            </a:r>
            <a:r>
              <a:rPr lang="en-US" sz="4000" b="1" dirty="0" err="1"/>
              <a:t>ipyRAD</a:t>
            </a:r>
            <a:endParaRPr lang="en-US" sz="40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8E3E098-E392-3D42-AE8C-DE31311A614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71060" y="260706"/>
            <a:ext cx="3261974" cy="91873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9BE4363-1D1A-A14F-B5DC-40BCDB605892}"/>
              </a:ext>
            </a:extLst>
          </p:cNvPr>
          <p:cNvSpPr/>
          <p:nvPr/>
        </p:nvSpPr>
        <p:spPr>
          <a:xfrm>
            <a:off x="6195318" y="277402"/>
            <a:ext cx="421240" cy="92467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9791A8B-C605-4B4B-98CF-E23872BD2EB9}"/>
              </a:ext>
            </a:extLst>
          </p:cNvPr>
          <p:cNvSpPr txBox="1">
            <a:spLocks/>
          </p:cNvSpPr>
          <p:nvPr/>
        </p:nvSpPr>
        <p:spPr>
          <a:xfrm>
            <a:off x="170930" y="869816"/>
            <a:ext cx="4380521" cy="5993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/>
              <a:t>Step 2: Filtering / Editing reads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8B2FB2F-6DC1-5A4B-91B2-B81F54973710}"/>
              </a:ext>
            </a:extLst>
          </p:cNvPr>
          <p:cNvSpPr txBox="1">
            <a:spLocks/>
          </p:cNvSpPr>
          <p:nvPr/>
        </p:nvSpPr>
        <p:spPr>
          <a:xfrm>
            <a:off x="1751440" y="5306541"/>
            <a:ext cx="5902808" cy="5993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/>
              <a:t>Reads for </a:t>
            </a:r>
            <a:r>
              <a:rPr lang="en-US" sz="2000" b="1" dirty="0"/>
              <a:t>each </a:t>
            </a:r>
            <a:r>
              <a:rPr lang="en-US" sz="2000" b="1" dirty="0" err="1"/>
              <a:t>demultiplexed</a:t>
            </a:r>
            <a:r>
              <a:rPr lang="en-US" sz="2000" b="1" dirty="0"/>
              <a:t> individual</a:t>
            </a:r>
            <a:r>
              <a:rPr lang="en-US" sz="2000" dirty="0"/>
              <a:t> can be edited and filtered using many built-in options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A5EC1C-C018-BA45-8CB5-1D39BE46956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04240"/>
            <a:ext cx="9144000" cy="3649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4331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674A2C0-7836-3447-B99B-00EB40B9D6F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4386" y="1380276"/>
            <a:ext cx="6180213" cy="5205459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295933" y="90692"/>
            <a:ext cx="3659617" cy="7023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 err="1"/>
              <a:t>pyRAD</a:t>
            </a:r>
            <a:r>
              <a:rPr lang="en-US" sz="4000" b="1" dirty="0"/>
              <a:t>/</a:t>
            </a:r>
            <a:r>
              <a:rPr lang="en-US" sz="4000" b="1" dirty="0" err="1"/>
              <a:t>ipyRAD</a:t>
            </a:r>
            <a:endParaRPr lang="en-US" sz="40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8E3E098-E392-3D42-AE8C-DE31311A614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71060" y="260706"/>
            <a:ext cx="3261974" cy="91873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9BE4363-1D1A-A14F-B5DC-40BCDB605892}"/>
              </a:ext>
            </a:extLst>
          </p:cNvPr>
          <p:cNvSpPr/>
          <p:nvPr/>
        </p:nvSpPr>
        <p:spPr>
          <a:xfrm>
            <a:off x="6534364" y="277402"/>
            <a:ext cx="431517" cy="92467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9791A8B-C605-4B4B-98CF-E23872BD2EB9}"/>
              </a:ext>
            </a:extLst>
          </p:cNvPr>
          <p:cNvSpPr txBox="1">
            <a:spLocks/>
          </p:cNvSpPr>
          <p:nvPr/>
        </p:nvSpPr>
        <p:spPr>
          <a:xfrm>
            <a:off x="438058" y="797897"/>
            <a:ext cx="4380521" cy="5993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/>
              <a:t>Step 3: Within-sample clustering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8B2FB2F-6DC1-5A4B-91B2-B81F54973710}"/>
              </a:ext>
            </a:extLst>
          </p:cNvPr>
          <p:cNvSpPr txBox="1">
            <a:spLocks/>
          </p:cNvSpPr>
          <p:nvPr/>
        </p:nvSpPr>
        <p:spPr>
          <a:xfrm>
            <a:off x="6452172" y="2208945"/>
            <a:ext cx="2465798" cy="31952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/>
              <a:t>Reads for each </a:t>
            </a:r>
            <a:r>
              <a:rPr lang="en-US" sz="2000" dirty="0" err="1"/>
              <a:t>demultiplexed</a:t>
            </a:r>
            <a:r>
              <a:rPr lang="en-US" sz="2000" dirty="0"/>
              <a:t> individual are then clustered to </a:t>
            </a:r>
            <a:r>
              <a:rPr lang="en-US" sz="2000" b="1" dirty="0"/>
              <a:t>create putative loci</a:t>
            </a:r>
            <a:endParaRPr lang="en-US" sz="2000" dirty="0"/>
          </a:p>
          <a:p>
            <a:endParaRPr lang="en-US" sz="2000" b="1" dirty="0"/>
          </a:p>
          <a:p>
            <a:r>
              <a:rPr lang="en-US" sz="2000" dirty="0"/>
              <a:t>This is done using a user-defined </a:t>
            </a:r>
            <a:r>
              <a:rPr lang="en-US" sz="2000" b="1" dirty="0"/>
              <a:t>similarity-threshold </a:t>
            </a:r>
            <a:r>
              <a:rPr lang="en-US" sz="2000" dirty="0"/>
              <a:t>(usually 80-95%)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5361584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295933" y="90692"/>
            <a:ext cx="3659617" cy="7023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 err="1"/>
              <a:t>pyRAD</a:t>
            </a:r>
            <a:r>
              <a:rPr lang="en-US" sz="4000" b="1" dirty="0"/>
              <a:t>/</a:t>
            </a:r>
            <a:r>
              <a:rPr lang="en-US" sz="4000" b="1" dirty="0" err="1"/>
              <a:t>ipyRAD</a:t>
            </a:r>
            <a:endParaRPr lang="en-US" sz="40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8E3E098-E392-3D42-AE8C-DE31311A614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71060" y="260706"/>
            <a:ext cx="3261974" cy="91873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9BE4363-1D1A-A14F-B5DC-40BCDB605892}"/>
              </a:ext>
            </a:extLst>
          </p:cNvPr>
          <p:cNvSpPr/>
          <p:nvPr/>
        </p:nvSpPr>
        <p:spPr>
          <a:xfrm>
            <a:off x="6955607" y="277402"/>
            <a:ext cx="482883" cy="92467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9791A8B-C605-4B4B-98CF-E23872BD2EB9}"/>
              </a:ext>
            </a:extLst>
          </p:cNvPr>
          <p:cNvSpPr txBox="1">
            <a:spLocks/>
          </p:cNvSpPr>
          <p:nvPr/>
        </p:nvSpPr>
        <p:spPr>
          <a:xfrm>
            <a:off x="82194" y="797897"/>
            <a:ext cx="5095982" cy="5993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/>
              <a:t>Step 4: Heterozygosity/Error Estimation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8B2FB2F-6DC1-5A4B-91B2-B81F54973710}"/>
              </a:ext>
            </a:extLst>
          </p:cNvPr>
          <p:cNvSpPr txBox="1">
            <a:spLocks/>
          </p:cNvSpPr>
          <p:nvPr/>
        </p:nvSpPr>
        <p:spPr>
          <a:xfrm>
            <a:off x="6452172" y="2208945"/>
            <a:ext cx="2465798" cy="31952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 err="1"/>
              <a:t>pyRAD</a:t>
            </a:r>
            <a:r>
              <a:rPr lang="en-US" sz="2000" dirty="0"/>
              <a:t> then looks across all sites in ‘loci’ with </a:t>
            </a:r>
            <a:r>
              <a:rPr lang="en-US" sz="2000" b="1" dirty="0"/>
              <a:t>passing read-depth</a:t>
            </a:r>
            <a:r>
              <a:rPr lang="en-US" sz="2000" dirty="0"/>
              <a:t>, to estimate global heterozygosity and error rates for each sample</a:t>
            </a:r>
          </a:p>
          <a:p>
            <a:endParaRPr lang="en-US" sz="2000" b="1" dirty="0"/>
          </a:p>
          <a:p>
            <a:r>
              <a:rPr lang="en-US" sz="2000" dirty="0"/>
              <a:t>These will be used for base-calling in step 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88AFD9-9993-7C40-A102-BE0C35A2A8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032" y="1392862"/>
            <a:ext cx="6092575" cy="5239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6945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295933" y="90692"/>
            <a:ext cx="3659617" cy="7023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 err="1"/>
              <a:t>pyRAD</a:t>
            </a:r>
            <a:r>
              <a:rPr lang="en-US" sz="4000" b="1" dirty="0"/>
              <a:t>/</a:t>
            </a:r>
            <a:r>
              <a:rPr lang="en-US" sz="4000" b="1" dirty="0" err="1"/>
              <a:t>ipyRAD</a:t>
            </a:r>
            <a:endParaRPr lang="en-US" sz="40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8E3E098-E392-3D42-AE8C-DE31311A614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71060" y="260706"/>
            <a:ext cx="3261974" cy="91873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9BE4363-1D1A-A14F-B5DC-40BCDB605892}"/>
              </a:ext>
            </a:extLst>
          </p:cNvPr>
          <p:cNvSpPr/>
          <p:nvPr/>
        </p:nvSpPr>
        <p:spPr>
          <a:xfrm>
            <a:off x="6955607" y="277402"/>
            <a:ext cx="472609" cy="92467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9791A8B-C605-4B4B-98CF-E23872BD2EB9}"/>
              </a:ext>
            </a:extLst>
          </p:cNvPr>
          <p:cNvSpPr txBox="1">
            <a:spLocks/>
          </p:cNvSpPr>
          <p:nvPr/>
        </p:nvSpPr>
        <p:spPr>
          <a:xfrm>
            <a:off x="82194" y="797897"/>
            <a:ext cx="5095982" cy="5993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/>
              <a:t>Step 5: Consensus calling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DD4E51-0DC7-A441-A8B7-BB985CD1629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7952" y="1351803"/>
            <a:ext cx="8465746" cy="4607209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4EF66736-88CE-9A49-A96D-DABF36FADB89}"/>
              </a:ext>
            </a:extLst>
          </p:cNvPr>
          <p:cNvSpPr txBox="1">
            <a:spLocks/>
          </p:cNvSpPr>
          <p:nvPr/>
        </p:nvSpPr>
        <p:spPr>
          <a:xfrm>
            <a:off x="1366463" y="5548043"/>
            <a:ext cx="7859729" cy="7602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/>
              <a:t>Using the heterozygosity and error estimates, </a:t>
            </a:r>
            <a:r>
              <a:rPr lang="en-US" sz="2000" dirty="0" err="1"/>
              <a:t>pyRAD</a:t>
            </a:r>
            <a:r>
              <a:rPr lang="en-US" sz="2000" dirty="0"/>
              <a:t> calls a consensus sequence </a:t>
            </a:r>
            <a:r>
              <a:rPr lang="en-US" sz="2000" b="1" dirty="0"/>
              <a:t>at each base, for every locus</a:t>
            </a:r>
          </a:p>
        </p:txBody>
      </p:sp>
    </p:spTree>
    <p:extLst>
      <p:ext uri="{BB962C8B-B14F-4D97-AF65-F5344CB8AC3E}">
        <p14:creationId xmlns:p14="http://schemas.microsoft.com/office/powerpoint/2010/main" val="200758585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295933" y="90692"/>
            <a:ext cx="3659617" cy="7023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 err="1"/>
              <a:t>pyRAD</a:t>
            </a:r>
            <a:r>
              <a:rPr lang="en-US" sz="4000" b="1" dirty="0"/>
              <a:t>/</a:t>
            </a:r>
            <a:r>
              <a:rPr lang="en-US" sz="4000" b="1" dirty="0" err="1"/>
              <a:t>ipyRAD</a:t>
            </a:r>
            <a:endParaRPr lang="en-US" sz="40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8E3E098-E392-3D42-AE8C-DE31311A614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71060" y="260706"/>
            <a:ext cx="3261974" cy="91873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9BE4363-1D1A-A14F-B5DC-40BCDB605892}"/>
              </a:ext>
            </a:extLst>
          </p:cNvPr>
          <p:cNvSpPr/>
          <p:nvPr/>
        </p:nvSpPr>
        <p:spPr>
          <a:xfrm>
            <a:off x="6955607" y="277402"/>
            <a:ext cx="472609" cy="92467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9791A8B-C605-4B4B-98CF-E23872BD2EB9}"/>
              </a:ext>
            </a:extLst>
          </p:cNvPr>
          <p:cNvSpPr txBox="1">
            <a:spLocks/>
          </p:cNvSpPr>
          <p:nvPr/>
        </p:nvSpPr>
        <p:spPr>
          <a:xfrm>
            <a:off x="82194" y="797897"/>
            <a:ext cx="5095982" cy="5993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/>
              <a:t>Step 5: Consensus calling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EF66736-88CE-9A49-A96D-DABF36FADB89}"/>
              </a:ext>
            </a:extLst>
          </p:cNvPr>
          <p:cNvSpPr txBox="1">
            <a:spLocks/>
          </p:cNvSpPr>
          <p:nvPr/>
        </p:nvSpPr>
        <p:spPr>
          <a:xfrm>
            <a:off x="339049" y="2506893"/>
            <a:ext cx="2866490" cy="28562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The general expectation is that, if a site is heterozygous, the </a:t>
            </a:r>
            <a:r>
              <a:rPr lang="en-US" sz="2400" b="1" dirty="0"/>
              <a:t>coverage</a:t>
            </a:r>
            <a:r>
              <a:rPr lang="en-US" sz="2400" dirty="0"/>
              <a:t> (or # of observations) of each base should be ~equal</a:t>
            </a:r>
            <a:endParaRPr lang="en-US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CEC937-A57F-7E40-B4C1-B3C478FBF7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5957" y="1310079"/>
            <a:ext cx="5405301" cy="4535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59159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295933" y="90692"/>
            <a:ext cx="3659617" cy="7023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 err="1"/>
              <a:t>pyRAD</a:t>
            </a:r>
            <a:r>
              <a:rPr lang="en-US" sz="4000" b="1" dirty="0"/>
              <a:t>/</a:t>
            </a:r>
            <a:r>
              <a:rPr lang="en-US" sz="4000" b="1" dirty="0" err="1"/>
              <a:t>ipyRAD</a:t>
            </a:r>
            <a:endParaRPr lang="en-US" sz="40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8E3E098-E392-3D42-AE8C-DE31311A614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71060" y="260706"/>
            <a:ext cx="3261974" cy="91873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9BE4363-1D1A-A14F-B5DC-40BCDB605892}"/>
              </a:ext>
            </a:extLst>
          </p:cNvPr>
          <p:cNvSpPr/>
          <p:nvPr/>
        </p:nvSpPr>
        <p:spPr>
          <a:xfrm>
            <a:off x="6955607" y="277402"/>
            <a:ext cx="472609" cy="92467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9791A8B-C605-4B4B-98CF-E23872BD2EB9}"/>
              </a:ext>
            </a:extLst>
          </p:cNvPr>
          <p:cNvSpPr txBox="1">
            <a:spLocks/>
          </p:cNvSpPr>
          <p:nvPr/>
        </p:nvSpPr>
        <p:spPr>
          <a:xfrm>
            <a:off x="82194" y="797897"/>
            <a:ext cx="5095982" cy="5993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/>
              <a:t>Step 5: Consensus calling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EF66736-88CE-9A49-A96D-DABF36FADB89}"/>
              </a:ext>
            </a:extLst>
          </p:cNvPr>
          <p:cNvSpPr txBox="1">
            <a:spLocks/>
          </p:cNvSpPr>
          <p:nvPr/>
        </p:nvSpPr>
        <p:spPr>
          <a:xfrm>
            <a:off x="339049" y="2506893"/>
            <a:ext cx="2866490" cy="22089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Homozygous sites should be 100% coverage…</a:t>
            </a:r>
            <a:endParaRPr lang="en-US" sz="24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4CC44D-B192-7149-9CAB-A812CE6495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3085" y="1332216"/>
            <a:ext cx="5232400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43057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295933" y="90692"/>
            <a:ext cx="3659617" cy="7023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 err="1"/>
              <a:t>pyRAD</a:t>
            </a:r>
            <a:r>
              <a:rPr lang="en-US" sz="4000" b="1" dirty="0"/>
              <a:t>/</a:t>
            </a:r>
            <a:r>
              <a:rPr lang="en-US" sz="4000" b="1" dirty="0" err="1"/>
              <a:t>ipyRAD</a:t>
            </a:r>
            <a:endParaRPr lang="en-US" sz="40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8E3E098-E392-3D42-AE8C-DE31311A614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71060" y="260706"/>
            <a:ext cx="3261974" cy="91873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9BE4363-1D1A-A14F-B5DC-40BCDB605892}"/>
              </a:ext>
            </a:extLst>
          </p:cNvPr>
          <p:cNvSpPr/>
          <p:nvPr/>
        </p:nvSpPr>
        <p:spPr>
          <a:xfrm>
            <a:off x="6955607" y="277402"/>
            <a:ext cx="472609" cy="92467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9791A8B-C605-4B4B-98CF-E23872BD2EB9}"/>
              </a:ext>
            </a:extLst>
          </p:cNvPr>
          <p:cNvSpPr txBox="1">
            <a:spLocks/>
          </p:cNvSpPr>
          <p:nvPr/>
        </p:nvSpPr>
        <p:spPr>
          <a:xfrm>
            <a:off x="82194" y="797897"/>
            <a:ext cx="5095982" cy="5993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/>
              <a:t>Step 5: Consensus calling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EF66736-88CE-9A49-A96D-DABF36FADB89}"/>
              </a:ext>
            </a:extLst>
          </p:cNvPr>
          <p:cNvSpPr txBox="1">
            <a:spLocks/>
          </p:cNvSpPr>
          <p:nvPr/>
        </p:nvSpPr>
        <p:spPr>
          <a:xfrm>
            <a:off x="308227" y="1756879"/>
            <a:ext cx="2866490" cy="39658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…But </a:t>
            </a:r>
            <a:r>
              <a:rPr lang="en-US" sz="2400" b="1" dirty="0"/>
              <a:t>error</a:t>
            </a:r>
            <a:r>
              <a:rPr lang="en-US" sz="2400" dirty="0"/>
              <a:t> introduced in PCR and during sequencing can make this difficult. </a:t>
            </a:r>
          </a:p>
          <a:p>
            <a:endParaRPr lang="en-US" sz="2400" dirty="0"/>
          </a:p>
          <a:p>
            <a:r>
              <a:rPr lang="en-US" sz="2400" dirty="0"/>
              <a:t>The higher the </a:t>
            </a:r>
            <a:r>
              <a:rPr lang="en-US" sz="2400" b="1" dirty="0"/>
              <a:t>depth of sequencing coverage</a:t>
            </a:r>
            <a:r>
              <a:rPr lang="en-US" sz="2400" dirty="0"/>
              <a:t>, the lower the uncertainty in base-calling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4B415E-EEB9-6A4A-AB64-D7AD4CA1B1E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57962" y="1355381"/>
            <a:ext cx="5269589" cy="4464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6708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825" y="373562"/>
            <a:ext cx="7319963" cy="576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2884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295933" y="90692"/>
            <a:ext cx="3659617" cy="7023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 err="1"/>
              <a:t>pyRAD</a:t>
            </a:r>
            <a:r>
              <a:rPr lang="en-US" sz="4000" b="1" dirty="0"/>
              <a:t>/</a:t>
            </a:r>
            <a:r>
              <a:rPr lang="en-US" sz="4000" b="1" dirty="0" err="1"/>
              <a:t>ipyRAD</a:t>
            </a:r>
            <a:endParaRPr lang="en-US" sz="40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8E3E098-E392-3D42-AE8C-DE31311A614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71060" y="260706"/>
            <a:ext cx="3261974" cy="91873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9BE4363-1D1A-A14F-B5DC-40BCDB605892}"/>
              </a:ext>
            </a:extLst>
          </p:cNvPr>
          <p:cNvSpPr/>
          <p:nvPr/>
        </p:nvSpPr>
        <p:spPr>
          <a:xfrm>
            <a:off x="7387121" y="277402"/>
            <a:ext cx="472609" cy="92467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9791A8B-C605-4B4B-98CF-E23872BD2EB9}"/>
              </a:ext>
            </a:extLst>
          </p:cNvPr>
          <p:cNvSpPr txBox="1">
            <a:spLocks/>
          </p:cNvSpPr>
          <p:nvPr/>
        </p:nvSpPr>
        <p:spPr>
          <a:xfrm>
            <a:off x="82194" y="797897"/>
            <a:ext cx="5095982" cy="5993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/>
              <a:t>Step 6: Among-sample clustering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EF66736-88CE-9A49-A96D-DABF36FADB89}"/>
              </a:ext>
            </a:extLst>
          </p:cNvPr>
          <p:cNvSpPr txBox="1">
            <a:spLocks/>
          </p:cNvSpPr>
          <p:nvPr/>
        </p:nvSpPr>
        <p:spPr>
          <a:xfrm>
            <a:off x="308227" y="1756879"/>
            <a:ext cx="2866490" cy="39658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Clusters (read stacks) are then clustered among individuals, to generate a </a:t>
            </a:r>
            <a:r>
              <a:rPr lang="en-US" sz="2400" b="1" dirty="0"/>
              <a:t>catalog of candidate homologous loci</a:t>
            </a:r>
          </a:p>
          <a:p>
            <a:endParaRPr lang="en-US" sz="2400" b="1" dirty="0"/>
          </a:p>
          <a:p>
            <a:r>
              <a:rPr lang="en-US" sz="2400" dirty="0"/>
              <a:t>The same </a:t>
            </a:r>
            <a:r>
              <a:rPr lang="en-US" sz="2400" b="1" dirty="0"/>
              <a:t>similarity threshold</a:t>
            </a:r>
            <a:r>
              <a:rPr lang="en-US" sz="2400" dirty="0"/>
              <a:t> is used from step 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8D5971-6EA8-B54D-99F4-EF0D6CF4988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14337" y="1325365"/>
            <a:ext cx="4417323" cy="5101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1350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295933" y="90692"/>
            <a:ext cx="3659617" cy="7023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 err="1"/>
              <a:t>pyRAD</a:t>
            </a:r>
            <a:r>
              <a:rPr lang="en-US" sz="4000" b="1" dirty="0"/>
              <a:t>/</a:t>
            </a:r>
            <a:r>
              <a:rPr lang="en-US" sz="4000" b="1" dirty="0" err="1"/>
              <a:t>ipyRAD</a:t>
            </a:r>
            <a:endParaRPr lang="en-US" sz="40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8E3E098-E392-3D42-AE8C-DE31311A614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71060" y="260706"/>
            <a:ext cx="3261974" cy="91873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9BE4363-1D1A-A14F-B5DC-40BCDB605892}"/>
              </a:ext>
            </a:extLst>
          </p:cNvPr>
          <p:cNvSpPr/>
          <p:nvPr/>
        </p:nvSpPr>
        <p:spPr>
          <a:xfrm>
            <a:off x="7818636" y="256854"/>
            <a:ext cx="452062" cy="92467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9791A8B-C605-4B4B-98CF-E23872BD2EB9}"/>
              </a:ext>
            </a:extLst>
          </p:cNvPr>
          <p:cNvSpPr txBox="1">
            <a:spLocks/>
          </p:cNvSpPr>
          <p:nvPr/>
        </p:nvSpPr>
        <p:spPr>
          <a:xfrm>
            <a:off x="82194" y="797897"/>
            <a:ext cx="5095982" cy="5993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/>
              <a:t>Step 7: Formatting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2C9D36-1663-8A4C-9642-D629BB38B68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380836"/>
            <a:ext cx="9144000" cy="4548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53739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293688" y="348369"/>
            <a:ext cx="8686800" cy="7023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/>
              <a:t>A note on dealing with NGS data</a:t>
            </a:r>
          </a:p>
        </p:txBody>
      </p:sp>
      <p:sp>
        <p:nvSpPr>
          <p:cNvPr id="5" name="Rectangle 4"/>
          <p:cNvSpPr/>
          <p:nvPr/>
        </p:nvSpPr>
        <p:spPr>
          <a:xfrm>
            <a:off x="6329837" y="1126331"/>
            <a:ext cx="899638" cy="10739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547688" y="1906188"/>
            <a:ext cx="8178800" cy="29801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The field is moving fast</a:t>
            </a:r>
            <a:r>
              <a:rPr lang="mr-IN" sz="3200" dirty="0"/>
              <a:t>…</a:t>
            </a:r>
            <a:r>
              <a:rPr lang="en-US" sz="3200" dirty="0"/>
              <a:t> Often ready-made tools do not exist, so you will have to create them yourself.</a:t>
            </a:r>
          </a:p>
          <a:p>
            <a:endParaRPr lang="en-US" sz="3200" dirty="0"/>
          </a:p>
          <a:p>
            <a:endParaRPr lang="en-US" sz="3200" dirty="0"/>
          </a:p>
          <a:p>
            <a:r>
              <a:rPr lang="en-US" sz="3200" dirty="0"/>
              <a:t>This will require programming knowledge</a:t>
            </a:r>
            <a:r>
              <a:rPr lang="mr-IN" sz="3200" dirty="0"/>
              <a:t>…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75421773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293688" y="348369"/>
            <a:ext cx="8686800" cy="7023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/>
              <a:t>A note on dealing with NGS data</a:t>
            </a:r>
          </a:p>
        </p:txBody>
      </p:sp>
      <p:sp>
        <p:nvSpPr>
          <p:cNvPr id="5" name="Rectangle 4"/>
          <p:cNvSpPr/>
          <p:nvPr/>
        </p:nvSpPr>
        <p:spPr>
          <a:xfrm>
            <a:off x="6329837" y="1126331"/>
            <a:ext cx="899638" cy="10739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662114" y="1262525"/>
            <a:ext cx="6367462" cy="7655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If you want to be a </a:t>
            </a:r>
            <a:r>
              <a:rPr lang="en-US" sz="3200" dirty="0" err="1"/>
              <a:t>bioinformatician</a:t>
            </a:r>
            <a:r>
              <a:rPr lang="mr-IN" sz="3200" dirty="0"/>
              <a:t>…</a:t>
            </a:r>
            <a:endParaRPr lang="en-US" sz="32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977" y="2737505"/>
            <a:ext cx="2133600" cy="268206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760098" y="2275840"/>
            <a:ext cx="20565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Learn Python</a:t>
            </a:r>
            <a:r>
              <a:rPr lang="mr-IN" sz="2400" dirty="0"/>
              <a:t>…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8562" y="2931278"/>
            <a:ext cx="2577803" cy="2488295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794537" y="2275840"/>
            <a:ext cx="127977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Or Perl</a:t>
            </a:r>
            <a:r>
              <a:rPr lang="mr-IN" sz="2400" dirty="0"/>
              <a:t>…</a:t>
            </a:r>
            <a:endParaRPr lang="en-US" sz="2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4257" y="2828492"/>
            <a:ext cx="1889965" cy="2591081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5820028" y="2257851"/>
            <a:ext cx="32006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Or some other language</a:t>
            </a:r>
          </a:p>
        </p:txBody>
      </p:sp>
    </p:spTree>
    <p:extLst>
      <p:ext uri="{BB962C8B-B14F-4D97-AF65-F5344CB8AC3E}">
        <p14:creationId xmlns:p14="http://schemas.microsoft.com/office/powerpoint/2010/main" val="82166709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293688" y="348369"/>
            <a:ext cx="8686800" cy="7023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/>
              <a:t>Resources on campus to learn to program</a:t>
            </a:r>
          </a:p>
        </p:txBody>
      </p:sp>
      <p:sp>
        <p:nvSpPr>
          <p:cNvPr id="5" name="Rectangle 4"/>
          <p:cNvSpPr/>
          <p:nvPr/>
        </p:nvSpPr>
        <p:spPr>
          <a:xfrm>
            <a:off x="6329837" y="1126331"/>
            <a:ext cx="899638" cy="10739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547688" y="1510267"/>
            <a:ext cx="8178800" cy="7655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These courses are geared towards graduate students </a:t>
            </a:r>
            <a:r>
              <a:rPr lang="en-US" sz="3200" b="1" dirty="0"/>
              <a:t>with no prior programming experience</a:t>
            </a: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547688" y="3130149"/>
            <a:ext cx="8178800" cy="7655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3200" b="1" dirty="0"/>
              <a:t>BIOL 5153: </a:t>
            </a:r>
            <a:r>
              <a:rPr lang="de-DE" sz="3200" b="1" dirty="0" err="1"/>
              <a:t>Programming</a:t>
            </a:r>
            <a:r>
              <a:rPr lang="de-DE" sz="3200" b="1" dirty="0"/>
              <a:t> </a:t>
            </a:r>
            <a:r>
              <a:rPr lang="de-DE" sz="3200" b="1" dirty="0" err="1"/>
              <a:t>for</a:t>
            </a:r>
            <a:r>
              <a:rPr lang="de-DE" sz="3200" b="1" dirty="0"/>
              <a:t> </a:t>
            </a:r>
            <a:r>
              <a:rPr lang="de-DE" sz="3200" b="1" dirty="0" err="1"/>
              <a:t>Biologists</a:t>
            </a:r>
            <a:endParaRPr lang="de-DE" sz="3200" b="1" dirty="0"/>
          </a:p>
          <a:p>
            <a:r>
              <a:rPr lang="de-DE" sz="3200" dirty="0"/>
              <a:t>			Andy </a:t>
            </a:r>
            <a:r>
              <a:rPr lang="de-DE" sz="3200" dirty="0" err="1"/>
              <a:t>Alverson</a:t>
            </a:r>
            <a:endParaRPr lang="de-DE" sz="3200" dirty="0"/>
          </a:p>
          <a:p>
            <a:r>
              <a:rPr lang="de-DE" sz="3200" dirty="0"/>
              <a:t>			Next </a:t>
            </a:r>
            <a:r>
              <a:rPr lang="de-DE" sz="3200" dirty="0" err="1"/>
              <a:t>offered</a:t>
            </a:r>
            <a:r>
              <a:rPr lang="de-DE" sz="3200" dirty="0"/>
              <a:t>: </a:t>
            </a:r>
            <a:r>
              <a:rPr lang="de-DE" sz="3200" dirty="0" err="1"/>
              <a:t>Probably</a:t>
            </a:r>
            <a:r>
              <a:rPr lang="de-DE" sz="3200" dirty="0"/>
              <a:t> Spring 2019</a:t>
            </a:r>
            <a:endParaRPr lang="en-US" sz="3200" dirty="0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547688" y="4901167"/>
            <a:ext cx="8178800" cy="7655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3200" b="1" dirty="0"/>
              <a:t>CSCE 3213: Cluster Computing</a:t>
            </a:r>
          </a:p>
          <a:p>
            <a:r>
              <a:rPr lang="de-DE" sz="3200" dirty="0"/>
              <a:t>			Pawel </a:t>
            </a:r>
            <a:r>
              <a:rPr lang="de-DE" sz="3200" dirty="0" err="1"/>
              <a:t>Wolinski</a:t>
            </a:r>
            <a:endParaRPr lang="de-DE" sz="3200" dirty="0"/>
          </a:p>
          <a:p>
            <a:r>
              <a:rPr lang="de-DE" sz="3200" dirty="0"/>
              <a:t>			Next </a:t>
            </a:r>
            <a:r>
              <a:rPr lang="de-DE" sz="3200" dirty="0" err="1"/>
              <a:t>offered</a:t>
            </a:r>
            <a:r>
              <a:rPr lang="de-DE" sz="3200" dirty="0"/>
              <a:t>: </a:t>
            </a:r>
            <a:r>
              <a:rPr lang="de-DE" sz="3200" dirty="0" err="1"/>
              <a:t>Probably</a:t>
            </a:r>
            <a:r>
              <a:rPr lang="de-DE" sz="3200" dirty="0"/>
              <a:t> Spring 2019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9772722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683" y="369332"/>
            <a:ext cx="4064000" cy="61722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855197" y="26432"/>
            <a:ext cx="9829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RAD-</a:t>
            </a:r>
            <a:r>
              <a:rPr lang="en-US" dirty="0" err="1"/>
              <a:t>seq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48174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683" y="369332"/>
            <a:ext cx="4064000" cy="61722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855197" y="26432"/>
            <a:ext cx="9829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RAD-</a:t>
            </a:r>
            <a:r>
              <a:rPr lang="en-US" dirty="0" err="1"/>
              <a:t>seq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3450" y="369332"/>
            <a:ext cx="3771900" cy="61468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456942" y="26432"/>
            <a:ext cx="21359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Targeted Enrichment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16772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8789" y="1063303"/>
            <a:ext cx="7886700" cy="994172"/>
          </a:xfrm>
        </p:spPr>
        <p:txBody>
          <a:bodyPr/>
          <a:lstStyle/>
          <a:p>
            <a:r>
              <a:rPr lang="en-US" sz="2700" dirty="0"/>
              <a:t>1. Digest genomic DNA with paired restriction enzymes</a:t>
            </a:r>
          </a:p>
        </p:txBody>
      </p:sp>
      <p:pic>
        <p:nvPicPr>
          <p:cNvPr id="3" name="Picture 2" descr="ddRAD_summary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5577" y="2017216"/>
            <a:ext cx="5214884" cy="3764177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709669" y="69131"/>
            <a:ext cx="7886700" cy="7023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/>
              <a:t>Double-digest </a:t>
            </a:r>
            <a:r>
              <a:rPr lang="en-US" sz="3200" dirty="0" err="1"/>
              <a:t>RADseq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3931071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5577" y="933571"/>
            <a:ext cx="5024430" cy="994172"/>
          </a:xfrm>
        </p:spPr>
        <p:txBody>
          <a:bodyPr/>
          <a:lstStyle/>
          <a:p>
            <a:r>
              <a:rPr lang="en-US" sz="2700" dirty="0"/>
              <a:t>2. Ligation of barcoded adaptors</a:t>
            </a:r>
          </a:p>
        </p:txBody>
      </p:sp>
      <p:pic>
        <p:nvPicPr>
          <p:cNvPr id="3" name="Picture 2" descr="Ligatio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419" y="3131387"/>
            <a:ext cx="8388718" cy="1592901"/>
          </a:xfrm>
          <a:prstGeom prst="rect">
            <a:avLst/>
          </a:prstGeom>
        </p:spPr>
      </p:pic>
      <p:pic>
        <p:nvPicPr>
          <p:cNvPr id="5" name="Picture 4" descr="ddRAD_summary.png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121677" y="2925341"/>
            <a:ext cx="565010" cy="542103"/>
          </a:xfrm>
          <a:prstGeom prst="rect">
            <a:avLst/>
          </a:prstGeom>
        </p:spPr>
      </p:pic>
      <p:pic>
        <p:nvPicPr>
          <p:cNvPr id="6" name="Picture 5" descr="ddRAD_summary.png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381417" y="2284312"/>
            <a:ext cx="4092501" cy="587915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5007073" y="4917113"/>
            <a:ext cx="3734738" cy="49887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/>
              <a:t>Barcoded samples can then be pooled</a:t>
            </a:r>
            <a:endParaRPr lang="en-US" sz="2700" dirty="0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709669" y="69131"/>
            <a:ext cx="7886700" cy="7023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/>
              <a:t>Double-digest </a:t>
            </a:r>
            <a:r>
              <a:rPr lang="en-US" sz="3200" dirty="0" err="1"/>
              <a:t>RADseq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2467016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63166" y="918308"/>
            <a:ext cx="5978528" cy="994172"/>
          </a:xfrm>
        </p:spPr>
        <p:txBody>
          <a:bodyPr/>
          <a:lstStyle/>
          <a:p>
            <a:r>
              <a:rPr lang="en-US" sz="2700" dirty="0"/>
              <a:t>3. Size selection of digested fragments</a:t>
            </a:r>
          </a:p>
        </p:txBody>
      </p:sp>
      <p:pic>
        <p:nvPicPr>
          <p:cNvPr id="4" name="Picture 3" descr="size_selection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42479" y="2001954"/>
            <a:ext cx="4621149" cy="372286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7577" y="3741891"/>
            <a:ext cx="2057400" cy="1453392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709669" y="69131"/>
            <a:ext cx="7886700" cy="7023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/>
              <a:t>Double-digest </a:t>
            </a:r>
            <a:r>
              <a:rPr lang="en-US" sz="3200" dirty="0" err="1"/>
              <a:t>RADseq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262623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6086</TotalTime>
  <Words>1071</Words>
  <Application>Microsoft Macintosh PowerPoint</Application>
  <PresentationFormat>On-screen Show (4:3)</PresentationFormat>
  <Paragraphs>196</Paragraphs>
  <Slides>44</Slides>
  <Notes>39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0" baseType="lpstr">
      <vt:lpstr>Arial</vt:lpstr>
      <vt:lpstr>Calibri</vt:lpstr>
      <vt:lpstr>Calibri Light</vt:lpstr>
      <vt:lpstr>Cambria Math</vt:lpstr>
      <vt:lpstr>Mangal</vt:lpstr>
      <vt:lpstr>Office Theme</vt:lpstr>
      <vt:lpstr>Lab 12: Introduction to RADseq data</vt:lpstr>
      <vt:lpstr>Next-generation sequencing</vt:lpstr>
      <vt:lpstr>Reduced-representation sequencing</vt:lpstr>
      <vt:lpstr>PowerPoint Presentation</vt:lpstr>
      <vt:lpstr>PowerPoint Presentation</vt:lpstr>
      <vt:lpstr>PowerPoint Presentation</vt:lpstr>
      <vt:lpstr>1. Digest genomic DNA with paired restriction enzymes</vt:lpstr>
      <vt:lpstr>2. Ligation of barcoded adaptors</vt:lpstr>
      <vt:lpstr>3. Size selection of digested fragments</vt:lpstr>
      <vt:lpstr>3. Size selection of digested fragments</vt:lpstr>
      <vt:lpstr>3. Size selection of digested fragments</vt:lpstr>
      <vt:lpstr>4. Adaptor extension by PCR</vt:lpstr>
      <vt:lpstr>Final library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Lab Introduction</dc:title>
  <dc:creator>Steve</dc:creator>
  <cp:lastModifiedBy>Tyler Chafin</cp:lastModifiedBy>
  <cp:revision>451</cp:revision>
  <cp:lastPrinted>2014-01-15T01:50:06Z</cp:lastPrinted>
  <dcterms:created xsi:type="dcterms:W3CDTF">2006-08-16T00:00:00Z</dcterms:created>
  <dcterms:modified xsi:type="dcterms:W3CDTF">2018-04-10T20:38:44Z</dcterms:modified>
</cp:coreProperties>
</file>